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"/>
  </p:notesMasterIdLst>
  <p:sldIdLst>
    <p:sldId id="258" r:id="rId2"/>
    <p:sldId id="262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HULALONGKORN" panose="02000506050000020004" pitchFamily="50" charset="-34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5UteTDj93QU6uyRbareWYBvVw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440"/>
    <a:srgbClr val="D91D65"/>
    <a:srgbClr val="CC0066"/>
    <a:srgbClr val="FFFFFF"/>
    <a:srgbClr val="EDA5C0"/>
    <a:srgbClr val="DE5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1"/>
    <p:restoredTop sz="94881" autoAdjust="0"/>
  </p:normalViewPr>
  <p:slideViewPr>
    <p:cSldViewPr snapToGrid="0">
      <p:cViewPr varScale="1">
        <p:scale>
          <a:sx n="102" d="100"/>
          <a:sy n="102" d="100"/>
        </p:scale>
        <p:origin x="4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366712" y="2315418"/>
            <a:ext cx="10515600" cy="130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366712" y="364849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22" y="286155"/>
            <a:ext cx="231457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/>
          <p:nvPr/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3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 txBox="1"/>
          <p:nvPr/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3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/>
          <p:nvPr/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3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 rot="5400000">
            <a:off x="7525156" y="2348319"/>
            <a:ext cx="502838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 rot="5400000">
            <a:off x="2191157" y="-204382"/>
            <a:ext cx="502838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3"/>
          <p:cNvSpPr txBox="1"/>
          <p:nvPr/>
        </p:nvSpPr>
        <p:spPr>
          <a:xfrm>
            <a:off x="838200" y="281998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3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eb.chemcu.or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facebook.com/ChemCuGraduateStudy" TargetMode="External"/><Relationship Id="rId10" Type="http://schemas.openxmlformats.org/officeDocument/2006/relationships/hyperlink" Target="http://greensi.chemcu.org/" TargetMode="External"/><Relationship Id="rId4" Type="http://schemas.openxmlformats.org/officeDocument/2006/relationships/hyperlink" Target="http://web.chemcu.org/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51483" y="336087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600" b="1" dirty="0">
                <a:latin typeface="CHULALONGKORN" panose="02000506050000020004" pitchFamily="50" charset="-34"/>
                <a:cs typeface="CHULALONGKORN" panose="02000506050000020004" pitchFamily="50" charset="-34"/>
              </a:rPr>
              <a:t>RESEARCH THEMEs at Chem Chula </a:t>
            </a: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438" y="2262867"/>
            <a:ext cx="2628561" cy="198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000" y="2252722"/>
            <a:ext cx="2542053" cy="1988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5815" y="2262416"/>
            <a:ext cx="2488947" cy="1989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6" name="Google Shape;136;p3"/>
          <p:cNvSpPr txBox="1"/>
          <p:nvPr/>
        </p:nvSpPr>
        <p:spPr>
          <a:xfrm>
            <a:off x="123746" y="1170869"/>
            <a:ext cx="29424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Green &amp; Sustainable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Chemistry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308888" y="1170869"/>
            <a:ext cx="2942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Materials Chemistry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5906289" y="1181805"/>
            <a:ext cx="34261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Chemical Biology  &amp;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Medicinal Chemistry</a:t>
            </a:r>
            <a:endParaRPr sz="18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251483" y="4593816"/>
            <a:ext cx="31657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Catalysis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New chemical process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Greener &amp; safer materials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Environmental monitoring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Environmental remediation</a:t>
            </a:r>
            <a:endParaRPr sz="1800" dirty="0">
              <a:solidFill>
                <a:schemeClr val="dk1"/>
              </a:solidFill>
              <a:latin typeface="CHULALONGKORN" panose="02000506050000020004" pitchFamily="50" charset="-34"/>
              <a:ea typeface="Calibri"/>
              <a:cs typeface="CHULALONGKORN" panose="02000506050000020004" pitchFamily="50" charset="-34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3377524" y="4593816"/>
            <a:ext cx="31657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Optical materials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Electrical materials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Magnetic materials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Polymer chemistry 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Device fabrication </a:t>
            </a:r>
            <a:endParaRPr sz="1800" dirty="0">
              <a:solidFill>
                <a:schemeClr val="dk1"/>
              </a:solidFill>
              <a:latin typeface="CHULALONGKORN" panose="02000506050000020004" pitchFamily="50" charset="-34"/>
              <a:ea typeface="Calibri"/>
              <a:cs typeface="CHULALONGKORN" panose="02000506050000020004" pitchFamily="50" charset="-34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6341466" y="4600478"/>
            <a:ext cx="31657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Molecular design 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Natural products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Cellular studies 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Drug delivery</a:t>
            </a:r>
            <a:endParaRPr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96838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E5C8E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 Food and </a:t>
            </a:r>
            <a:r>
              <a:rPr lang="en-US" sz="1800" dirty="0" err="1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agrochemistry</a:t>
            </a:r>
            <a:endParaRPr sz="1800" dirty="0">
              <a:solidFill>
                <a:schemeClr val="dk1"/>
              </a:solidFill>
              <a:latin typeface="CHULALONGKORN" panose="02000506050000020004" pitchFamily="50" charset="-34"/>
              <a:ea typeface="Calibri"/>
              <a:cs typeface="CHULALONGKORN" panose="02000506050000020004" pitchFamily="50" charset="-34"/>
              <a:sym typeface="Calibri"/>
            </a:endParaRPr>
          </a:p>
        </p:txBody>
      </p:sp>
      <p:cxnSp>
        <p:nvCxnSpPr>
          <p:cNvPr id="142" name="Google Shape;142;p3"/>
          <p:cNvCxnSpPr/>
          <p:nvPr/>
        </p:nvCxnSpPr>
        <p:spPr>
          <a:xfrm flipH="1">
            <a:off x="3171135" y="1330979"/>
            <a:ext cx="17603" cy="440057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3"/>
          <p:cNvCxnSpPr/>
          <p:nvPr/>
        </p:nvCxnSpPr>
        <p:spPr>
          <a:xfrm flipH="1">
            <a:off x="5999665" y="1301594"/>
            <a:ext cx="17603" cy="440057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3"/>
          <p:cNvCxnSpPr/>
          <p:nvPr/>
        </p:nvCxnSpPr>
        <p:spPr>
          <a:xfrm flipH="1">
            <a:off x="9143309" y="1312309"/>
            <a:ext cx="17603" cy="440057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3"/>
          <p:cNvSpPr txBox="1"/>
          <p:nvPr/>
        </p:nvSpPr>
        <p:spPr>
          <a:xfrm>
            <a:off x="8968843" y="1170869"/>
            <a:ext cx="34261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E5C8E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For more information</a:t>
            </a:r>
            <a:endParaRPr sz="18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9423692" y="4721135"/>
            <a:ext cx="26835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http://web.chemcu.org</a:t>
            </a:r>
            <a:r>
              <a:rPr lang="en-US" sz="2000" dirty="0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endParaRPr sz="1600" dirty="0">
              <a:solidFill>
                <a:srgbClr val="DE5C8E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pic>
        <p:nvPicPr>
          <p:cNvPr id="147" name="Google Shape;147;p3" descr="Qr cod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69734" y="2021409"/>
            <a:ext cx="2550754" cy="255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389063" y="317987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600" b="1" dirty="0">
                <a:latin typeface="CHULALONGKORN" panose="02000506050000020004" pitchFamily="50" charset="-34"/>
                <a:cs typeface="CHULALONGKORN" panose="02000506050000020004" pitchFamily="50" charset="-34"/>
              </a:rPr>
              <a:t>OUR GRADUATE PROGRAMS (MSc and Ph.D.)</a:t>
            </a:r>
            <a:endParaRPr sz="3600" b="1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306293" y="1225175"/>
            <a:ext cx="5586507" cy="4775201"/>
          </a:xfrm>
          <a:prstGeom prst="roundRect">
            <a:avLst>
              <a:gd name="adj" fmla="val 588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513978" y="1504887"/>
            <a:ext cx="4870822" cy="9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Program 1: </a:t>
            </a:r>
            <a:r>
              <a:rPr lang="en-US" sz="3600" b="1" dirty="0">
                <a:solidFill>
                  <a:srgbClr val="DE5C8E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Chemistry </a:t>
            </a:r>
            <a:endParaRPr sz="1800" b="1" dirty="0">
              <a:solidFill>
                <a:srgbClr val="DE5C8E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6069852" y="1225175"/>
            <a:ext cx="5815855" cy="4775201"/>
          </a:xfrm>
          <a:prstGeom prst="roundRect">
            <a:avLst>
              <a:gd name="adj" fmla="val 588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6069853" y="1457076"/>
            <a:ext cx="5543173" cy="9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Program 2: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HULALONGKORN" panose="02000506050000020004" pitchFamily="50" charset="-34"/>
                <a:ea typeface="Calibri"/>
                <a:cs typeface="CHULALONGKORN" panose="02000506050000020004" pitchFamily="50" charset="-34"/>
                <a:sym typeface="Calibri"/>
              </a:rPr>
              <a:t>Green Chemistry and Sustainability 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539376" y="3870532"/>
            <a:ext cx="51741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The course focuses on </a:t>
            </a:r>
            <a:r>
              <a:rPr lang="en-US" sz="1600" dirty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cutting-edge research 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in all areas of modern chemistry, including analytical, inorganic, organic and physical chemistry. </a:t>
            </a:r>
            <a:endParaRPr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6478494" y="3864803"/>
            <a:ext cx="517413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Solving many of the global challenges today requires both a strong understanding of the principles of chemistry as well as practice entrepreneurial skills. Our program combines </a:t>
            </a:r>
            <a:r>
              <a:rPr lang="en-US" sz="1600" dirty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scientific excellence with innovation management and entrepreneurship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 </a:t>
            </a:r>
            <a:endParaRPr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5" descr="Graphical user interface,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631" y="2516890"/>
            <a:ext cx="2902073" cy="100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font, logo, graphics, design&#10;&#10;Description automatically generated">
            <a:extLst>
              <a:ext uri="{FF2B5EF4-FFF2-40B4-BE49-F238E27FC236}">
                <a16:creationId xmlns:a16="http://schemas.microsoft.com/office/drawing/2014/main" id="{756BDC51-38B0-B86F-4382-C1FB32E41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167" y="2190874"/>
            <a:ext cx="2158443" cy="1529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title"/>
          </p:nvPr>
        </p:nvSpPr>
        <p:spPr>
          <a:xfrm>
            <a:off x="416582" y="299061"/>
            <a:ext cx="914538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600" b="1" dirty="0">
                <a:latin typeface="CHULALONGKORN" panose="02000506050000020004" pitchFamily="50" charset="-34"/>
                <a:cs typeface="CHULALONGKORN" panose="02000506050000020004" pitchFamily="50" charset="-34"/>
              </a:rPr>
              <a:t>CONTACT </a:t>
            </a:r>
            <a:endParaRPr sz="3600" b="1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pic>
        <p:nvPicPr>
          <p:cNvPr id="316" name="Google Shape;3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12" y="5373282"/>
            <a:ext cx="614363" cy="6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1"/>
          <p:cNvSpPr txBox="1"/>
          <p:nvPr/>
        </p:nvSpPr>
        <p:spPr>
          <a:xfrm>
            <a:off x="2027999" y="1479857"/>
            <a:ext cx="43056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http://web.chemcu.org</a:t>
            </a:r>
            <a:r>
              <a:rPr lang="en-US" sz="3200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318" name="Google Shape;318;p11"/>
          <p:cNvSpPr txBox="1"/>
          <p:nvPr/>
        </p:nvSpPr>
        <p:spPr>
          <a:xfrm>
            <a:off x="2027999" y="5354902"/>
            <a:ext cx="726760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ChemCUGraduateStudy</a:t>
            </a:r>
            <a:endParaRPr sz="2800" b="1" dirty="0">
              <a:solidFill>
                <a:srgbClr val="DE5C8E"/>
              </a:solidFill>
              <a:latin typeface="CHULALONGKORN" panose="02000506050000020004" pitchFamily="50" charset="-34"/>
              <a:cs typeface="CHULALONGKORN" panose="02000506050000020004" pitchFamily="50" charset="-34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http://www.facebook.com/ChemCuGraduateStudy</a:t>
            </a:r>
            <a:r>
              <a:rPr lang="en-US" sz="2400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pic>
        <p:nvPicPr>
          <p:cNvPr id="320" name="Google Shape;320;p11" descr="Intern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002" y="128951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1"/>
          <p:cNvSpPr txBox="1"/>
          <p:nvPr/>
        </p:nvSpPr>
        <p:spPr>
          <a:xfrm>
            <a:off x="3732852" y="4075281"/>
            <a:ext cx="647551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Mr.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Suwat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Mueangta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endParaRPr sz="1600" b="1" dirty="0">
              <a:solidFill>
                <a:schemeClr val="accent5">
                  <a:lumMod val="50000"/>
                </a:schemeClr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suwat.m@chula.ac.th</a:t>
            </a:r>
            <a:endParaRPr sz="2000" dirty="0">
              <a:solidFill>
                <a:schemeClr val="dk1"/>
              </a:solidFill>
              <a:latin typeface="CHULALONGKORN" panose="02000506050000020004" pitchFamily="50" charset="-34"/>
              <a:cs typeface="CHULALONGKORN" panose="02000506050000020004" pitchFamily="50" charset="-34"/>
              <a:sym typeface="Arial"/>
            </a:endParaRPr>
          </a:p>
        </p:txBody>
      </p:sp>
      <p:pic>
        <p:nvPicPr>
          <p:cNvPr id="322" name="Google Shape;322;p11" descr="Envelop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14975" y="216484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" descr="Qr cod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4095" y="3143399"/>
            <a:ext cx="3116380" cy="311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" descr="Graphical user interface, text, application, websit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51499" y="1335480"/>
            <a:ext cx="3874747" cy="163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1" descr="Intern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94" y="32320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1"/>
          <p:cNvSpPr txBox="1"/>
          <p:nvPr/>
        </p:nvSpPr>
        <p:spPr>
          <a:xfrm>
            <a:off x="2027999" y="3502149"/>
            <a:ext cx="64755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http://greensi.chemcu.org</a:t>
            </a:r>
            <a:r>
              <a:rPr lang="en-US" sz="3200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pic>
        <p:nvPicPr>
          <p:cNvPr id="327" name="Google Shape;327;p11" descr="Envelop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14975" y="398741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1"/>
          <p:cNvSpPr txBox="1"/>
          <p:nvPr/>
        </p:nvSpPr>
        <p:spPr>
          <a:xfrm>
            <a:off x="3732852" y="2239748"/>
            <a:ext cx="647551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Ms. </a:t>
            </a:r>
            <a:r>
              <a:rPr lang="en-US" sz="2800" b="1" dirty="0" err="1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Thitirat</a:t>
            </a:r>
            <a:r>
              <a:rPr lang="en-US" sz="2800" b="1" dirty="0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r>
              <a:rPr lang="en-US" sz="2800" b="1" dirty="0" err="1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Phankham</a:t>
            </a:r>
            <a:r>
              <a:rPr lang="en-US" sz="2800" b="1" dirty="0">
                <a:solidFill>
                  <a:srgbClr val="DE5C8E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 </a:t>
            </a:r>
            <a:endParaRPr sz="1600" b="1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HULALONGKORN" panose="02000506050000020004" pitchFamily="50" charset="-34"/>
                <a:cs typeface="CHULALONGKORN" panose="02000506050000020004" pitchFamily="50" charset="-34"/>
                <a:sym typeface="Arial"/>
              </a:rPr>
              <a:t>Thitirat.ph@chula.ac.th  </a:t>
            </a:r>
            <a:endParaRPr sz="1600" dirty="0"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204</Words>
  <Application>Microsoft Office PowerPoint</Application>
  <PresentationFormat>Widescreen</PresentationFormat>
  <Paragraphs>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CHULALONGKORN</vt:lpstr>
      <vt:lpstr>Arial</vt:lpstr>
      <vt:lpstr>Calibri</vt:lpstr>
      <vt:lpstr>Office Theme</vt:lpstr>
      <vt:lpstr>RESEARCH THEMEs at Chem Chula </vt:lpstr>
      <vt:lpstr>OUR GRADUATE PROGRAMS (MSc and Ph.D.)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Chemistry </dc:title>
  <dc:creator>Tanaset Kullaptmongkol</dc:creator>
  <cp:lastModifiedBy>Tanatorn Khotavivattana</cp:lastModifiedBy>
  <cp:revision>12</cp:revision>
  <dcterms:created xsi:type="dcterms:W3CDTF">2020-07-20T16:56:06Z</dcterms:created>
  <dcterms:modified xsi:type="dcterms:W3CDTF">2023-06-30T00:55:38Z</dcterms:modified>
</cp:coreProperties>
</file>